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85" r:id="rId2"/>
    <p:sldId id="286" r:id="rId3"/>
    <p:sldId id="287" r:id="rId4"/>
    <p:sldId id="288" r:id="rId5"/>
    <p:sldId id="289" r:id="rId6"/>
    <p:sldId id="290" r:id="rId7"/>
    <p:sldId id="292" r:id="rId8"/>
    <p:sldId id="294" r:id="rId9"/>
    <p:sldId id="293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03" r:id="rId18"/>
    <p:sldId id="302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5" r:id="rId29"/>
    <p:sldId id="316" r:id="rId30"/>
    <p:sldId id="313" r:id="rId31"/>
    <p:sldId id="31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6444" autoAdjust="0"/>
  </p:normalViewPr>
  <p:slideViewPr>
    <p:cSldViewPr snapToGrid="0" snapToObjects="1">
      <p:cViewPr varScale="1">
        <p:scale>
          <a:sx n="92" d="100"/>
          <a:sy n="92" d="100"/>
        </p:scale>
        <p:origin x="501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 distance down</a:t>
            </a:r>
            <a:r>
              <a:rPr lang="en-US" baseline="0" dirty="0"/>
              <a:t> the view vector to the </a:t>
            </a:r>
            <a:r>
              <a:rPr lang="en-US" baseline="0"/>
              <a:t>view plane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03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view direction is parallel to the up direction, u will be zero vector divided by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1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 architectural drawings…this is an artistic</a:t>
            </a:r>
            <a:r>
              <a:rPr lang="en-US" baseline="0" dirty="0"/>
              <a:t> distinction based in the objects in the image and their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6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 d is like </a:t>
            </a:r>
            <a:r>
              <a:rPr lang="en-US"/>
              <a:t>a zoom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25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47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Somce</a:t>
            </a:r>
            <a:r>
              <a:rPr lang="en-US" dirty="0"/>
              <a:t>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7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pixel center it would 0.5 and 0.5</a:t>
            </a:r>
          </a:p>
          <a:p>
            <a:r>
              <a:rPr lang="en-US" dirty="0"/>
              <a:t>offsets</a:t>
            </a:r>
            <a:r>
              <a:rPr lang="en-US" baseline="0" dirty="0"/>
              <a:t> inside the pixel</a:t>
            </a:r>
          </a:p>
          <a:p>
            <a:r>
              <a:rPr lang="en-US" baseline="0" dirty="0"/>
              <a:t>0,0 lower left pixel corner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13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 distance down</a:t>
            </a:r>
            <a:r>
              <a:rPr lang="en-US" baseline="0" dirty="0"/>
              <a:t> the view vector to the view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0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298378"/>
            <a:ext cx="8983226" cy="1836400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CS 419: Production Rendering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Viewing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endParaRPr lang="en-US" sz="3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4384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Horizon and Vanishing Points</a:t>
            </a:r>
          </a:p>
        </p:txBody>
      </p:sp>
      <p:pic>
        <p:nvPicPr>
          <p:cNvPr id="4" name="Content Placeholder 3" descr="Figure08.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r="18258"/>
          <a:stretch>
            <a:fillRect/>
          </a:stretch>
        </p:blipFill>
        <p:spPr>
          <a:xfrm>
            <a:off x="2160075" y="2217135"/>
            <a:ext cx="4508748" cy="2174708"/>
          </a:xfrm>
        </p:spPr>
      </p:pic>
      <p:pic>
        <p:nvPicPr>
          <p:cNvPr id="5" name="Picture 4" descr="Figure08.0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4589822"/>
            <a:ext cx="5765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8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2-Point Perspective</a:t>
            </a:r>
          </a:p>
        </p:txBody>
      </p:sp>
      <p:pic>
        <p:nvPicPr>
          <p:cNvPr id="4" name="Content Placeholder 3" descr="Figure08.10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18" b="-7018"/>
          <a:stretch>
            <a:fillRect/>
          </a:stretch>
        </p:blipFill>
        <p:spPr>
          <a:xfrm>
            <a:off x="624886" y="2228718"/>
            <a:ext cx="4693304" cy="2263437"/>
          </a:xfrm>
        </p:spPr>
      </p:pic>
      <p:pic>
        <p:nvPicPr>
          <p:cNvPr id="5" name="Picture 4" descr="Figure08.1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6" y="4860183"/>
            <a:ext cx="4693304" cy="17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3-Point Perspective</a:t>
            </a:r>
          </a:p>
        </p:txBody>
      </p:sp>
      <p:pic>
        <p:nvPicPr>
          <p:cNvPr id="5" name="Content Placeholder 4" descr="Figure08.13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2" r="-7152"/>
          <a:stretch>
            <a:fillRect/>
          </a:stretch>
        </p:blipFill>
        <p:spPr>
          <a:xfrm>
            <a:off x="247646" y="2333538"/>
            <a:ext cx="5400082" cy="2604626"/>
          </a:xfrm>
        </p:spPr>
      </p:pic>
      <p:sp>
        <p:nvSpPr>
          <p:cNvPr id="6" name="TextBox 5"/>
          <p:cNvSpPr txBox="1"/>
          <p:nvPr/>
        </p:nvSpPr>
        <p:spPr>
          <a:xfrm>
            <a:off x="5845710" y="2741184"/>
            <a:ext cx="2927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set of parallel lines is parallel to a world coordinate axis, the vanishing point is called a </a:t>
            </a:r>
            <a:r>
              <a:rPr lang="en-US" i="1" dirty="0"/>
              <a:t>principal vanishing point</a:t>
            </a:r>
          </a:p>
        </p:txBody>
      </p:sp>
    </p:spTree>
    <p:extLst>
      <p:ext uri="{BB962C8B-B14F-4D97-AF65-F5344CB8AC3E}">
        <p14:creationId xmlns:p14="http://schemas.microsoft.com/office/powerpoint/2010/main" val="354294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Axis-Aligned Perspective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913813" cy="3670767"/>
          </a:xfrm>
        </p:spPr>
        <p:txBody>
          <a:bodyPr/>
          <a:lstStyle/>
          <a:p>
            <a:r>
              <a:rPr lang="en-US" dirty="0"/>
              <a:t>view direction parallel to the z axis</a:t>
            </a:r>
          </a:p>
          <a:p>
            <a:r>
              <a:rPr lang="en-US" dirty="0"/>
              <a:t>…if we trace rays from an </a:t>
            </a:r>
            <a:r>
              <a:rPr lang="en-US" dirty="0" err="1"/>
              <a:t>eyepoint</a:t>
            </a:r>
            <a:r>
              <a:rPr lang="en-US" dirty="0"/>
              <a:t>, we get perspective projection</a:t>
            </a:r>
          </a:p>
          <a:p>
            <a:pPr lvl="1"/>
            <a:r>
              <a:rPr lang="en-US" dirty="0"/>
              <a:t>in orthographic projection the rays have different origins but the same direction</a:t>
            </a:r>
          </a:p>
          <a:p>
            <a:pPr lvl="1"/>
            <a:r>
              <a:rPr lang="en-US" dirty="0"/>
              <a:t>in perspective projection the rays have the same origin and different directions</a:t>
            </a:r>
          </a:p>
        </p:txBody>
      </p:sp>
      <p:pic>
        <p:nvPicPr>
          <p:cNvPr id="4" name="Picture 3" descr="Figure08.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52" y="4448203"/>
            <a:ext cx="4812849" cy="21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Axis-Aligned Perspective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9144000" cy="3670767"/>
          </a:xfrm>
        </p:spPr>
        <p:txBody>
          <a:bodyPr/>
          <a:lstStyle/>
          <a:p>
            <a:r>
              <a:rPr lang="en-US" dirty="0"/>
              <a:t>We need to specify a distance d from the eye to the view plane</a:t>
            </a:r>
          </a:p>
          <a:p>
            <a:r>
              <a:rPr lang="en-US" dirty="0"/>
              <a:t>Given </a:t>
            </a:r>
            <a:r>
              <a:rPr lang="en-US" dirty="0" err="1"/>
              <a:t>h</a:t>
            </a:r>
            <a:r>
              <a:rPr lang="en-US" baseline="-25000" dirty="0" err="1"/>
              <a:t>res</a:t>
            </a:r>
            <a:r>
              <a:rPr lang="en-US" dirty="0" err="1"/>
              <a:t>,v</a:t>
            </a:r>
            <a:r>
              <a:rPr lang="en-US" baseline="-25000" dirty="0" err="1"/>
              <a:t>res</a:t>
            </a:r>
            <a:r>
              <a:rPr lang="en-US" dirty="0"/>
              <a:t>, pixel size s the ray directions will be:</a:t>
            </a:r>
          </a:p>
          <a:p>
            <a:pPr marL="0" indent="0">
              <a:buNone/>
            </a:pPr>
            <a:r>
              <a:rPr lang="en-US" dirty="0"/>
              <a:t>    (s(c-</a:t>
            </a:r>
            <a:r>
              <a:rPr lang="en-US" dirty="0" err="1"/>
              <a:t>h</a:t>
            </a:r>
            <a:r>
              <a:rPr lang="en-US" baseline="-25000" dirty="0" err="1"/>
              <a:t>res</a:t>
            </a:r>
            <a:r>
              <a:rPr lang="en-US" dirty="0"/>
              <a:t>/2 +0.5), s(r-</a:t>
            </a:r>
            <a:r>
              <a:rPr lang="en-US" dirty="0" err="1"/>
              <a:t>v</a:t>
            </a:r>
            <a:r>
              <a:rPr lang="en-US" baseline="-25000" dirty="0" err="1"/>
              <a:t>res</a:t>
            </a:r>
            <a:r>
              <a:rPr lang="en-US" dirty="0"/>
              <a:t>/2+0.5),-d)</a:t>
            </a:r>
          </a:p>
        </p:txBody>
      </p:sp>
      <p:pic>
        <p:nvPicPr>
          <p:cNvPr id="4" name="Picture 3" descr="Figure08.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52" y="4246645"/>
            <a:ext cx="4812849" cy="21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camera action does varying d have?</a:t>
            </a:r>
          </a:p>
        </p:txBody>
      </p:sp>
      <p:pic>
        <p:nvPicPr>
          <p:cNvPr id="4" name="Picture 3" descr="Figure08.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7" y="3429000"/>
            <a:ext cx="5765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670767"/>
          </a:xfrm>
        </p:spPr>
        <p:txBody>
          <a:bodyPr/>
          <a:lstStyle/>
          <a:p>
            <a:r>
              <a:rPr lang="en-US" dirty="0"/>
              <a:t>What action does the projection have on object size?</a:t>
            </a:r>
          </a:p>
          <a:p>
            <a:r>
              <a:rPr lang="en-US" dirty="0"/>
              <a:t>What if the object is between the </a:t>
            </a:r>
            <a:r>
              <a:rPr lang="en-US" dirty="0" err="1"/>
              <a:t>viewplane</a:t>
            </a:r>
            <a:r>
              <a:rPr lang="en-US" dirty="0"/>
              <a:t> and </a:t>
            </a:r>
            <a:r>
              <a:rPr lang="en-US" dirty="0" err="1"/>
              <a:t>eyepoint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2527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action does the projection have on object size?</a:t>
            </a:r>
          </a:p>
          <a:p>
            <a:r>
              <a:rPr lang="en-US" dirty="0"/>
              <a:t>What if the object is between the </a:t>
            </a:r>
            <a:r>
              <a:rPr lang="en-US" dirty="0" err="1"/>
              <a:t>viewplane</a:t>
            </a:r>
            <a:r>
              <a:rPr lang="en-US" dirty="0"/>
              <a:t> and </a:t>
            </a:r>
            <a:r>
              <a:rPr lang="en-US" dirty="0" err="1"/>
              <a:t>eyepoint</a:t>
            </a:r>
            <a:r>
              <a:rPr lang="en-US" dirty="0"/>
              <a:t>? </a:t>
            </a:r>
          </a:p>
        </p:txBody>
      </p:sp>
      <p:pic>
        <p:nvPicPr>
          <p:cNvPr id="4" name="Picture 3" descr="Figure08.1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3941805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about when we fix d and vary the </a:t>
            </a:r>
            <a:r>
              <a:rPr lang="en-US" dirty="0" err="1"/>
              <a:t>eyepoint</a:t>
            </a:r>
            <a:r>
              <a:rPr lang="en-US" dirty="0"/>
              <a:t>?</a:t>
            </a:r>
          </a:p>
        </p:txBody>
      </p:sp>
      <p:pic>
        <p:nvPicPr>
          <p:cNvPr id="4" name="Picture 3" descr="Figure08.19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0" y="3406324"/>
            <a:ext cx="2597979" cy="2597979"/>
          </a:xfrm>
          <a:prstGeom prst="rect">
            <a:avLst/>
          </a:prstGeom>
        </p:spPr>
      </p:pic>
      <p:pic>
        <p:nvPicPr>
          <p:cNvPr id="5" name="Picture 4" descr="Figure08.19(b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40" y="3406324"/>
            <a:ext cx="2577823" cy="2577823"/>
          </a:xfrm>
          <a:prstGeom prst="rect">
            <a:avLst/>
          </a:prstGeom>
        </p:spPr>
      </p:pic>
      <p:pic>
        <p:nvPicPr>
          <p:cNvPr id="6" name="Picture 5" descr="Figure08.19(c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25" y="3406324"/>
            <a:ext cx="2562675" cy="25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4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Caused by the view plane being flat</a:t>
            </a:r>
          </a:p>
          <a:p>
            <a:r>
              <a:rPr lang="en-US" dirty="0"/>
              <a:t>Our retinas are spherical</a:t>
            </a:r>
          </a:p>
          <a:p>
            <a:pPr lvl="1"/>
            <a:r>
              <a:rPr lang="en-US" dirty="0"/>
              <a:t>So we don’t see it</a:t>
            </a:r>
          </a:p>
        </p:txBody>
      </p:sp>
      <p:pic>
        <p:nvPicPr>
          <p:cNvPr id="6" name="Picture 5" descr="Figure08.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9" y="3789829"/>
            <a:ext cx="5765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2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050" y="3187233"/>
            <a:ext cx="4535464" cy="3670767"/>
          </a:xfrm>
        </p:spPr>
        <p:txBody>
          <a:bodyPr/>
          <a:lstStyle/>
          <a:p>
            <a:r>
              <a:rPr lang="en-US" dirty="0"/>
              <a:t>You probably already know most of this…but let’s review</a:t>
            </a:r>
          </a:p>
          <a:p>
            <a:r>
              <a:rPr lang="en-US" dirty="0"/>
              <a:t>Perspective viewing produces images that seem realistic</a:t>
            </a:r>
          </a:p>
          <a:p>
            <a:pPr lvl="1"/>
            <a:r>
              <a:rPr lang="en-US" dirty="0"/>
              <a:t>It’s similar to how our eyes work</a:t>
            </a:r>
          </a:p>
          <a:p>
            <a:pPr lvl="1"/>
            <a:r>
              <a:rPr lang="en-US" dirty="0"/>
              <a:t>Ortho is not how our eyes work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 descr="Chapter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34" y="2673563"/>
            <a:ext cx="3592766" cy="35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1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pic>
        <p:nvPicPr>
          <p:cNvPr id="4" name="Picture 3" descr="Figure08.21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7" y="2492161"/>
            <a:ext cx="2726068" cy="2726068"/>
          </a:xfrm>
          <a:prstGeom prst="rect">
            <a:avLst/>
          </a:prstGeom>
        </p:spPr>
      </p:pic>
      <p:pic>
        <p:nvPicPr>
          <p:cNvPr id="5" name="Picture 4" descr="Figure08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91" y="2492161"/>
            <a:ext cx="2698757" cy="26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1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2595562"/>
            <a:ext cx="8494713" cy="3670767"/>
          </a:xfrm>
        </p:spPr>
        <p:txBody>
          <a:bodyPr/>
          <a:lstStyle/>
          <a:p>
            <a:r>
              <a:rPr lang="en-US" dirty="0"/>
              <a:t>How can you zoom in an orthographic projection?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Would a plane not parallel to the view direction have a horizon?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7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87233"/>
            <a:ext cx="7610476" cy="3670767"/>
          </a:xfrm>
        </p:spPr>
        <p:txBody>
          <a:bodyPr/>
          <a:lstStyle/>
          <a:p>
            <a:r>
              <a:rPr lang="en-US" dirty="0"/>
              <a:t>What we’ve seen so far is restrictive</a:t>
            </a:r>
          </a:p>
          <a:p>
            <a:pPr lvl="1"/>
            <a:r>
              <a:rPr lang="en-US" dirty="0"/>
              <a:t>…let’s lift the restrictions</a:t>
            </a:r>
          </a:p>
          <a:p>
            <a:pPr lvl="1"/>
            <a:endParaRPr lang="en-US" dirty="0"/>
          </a:p>
          <a:p>
            <a:r>
              <a:rPr lang="en-US" dirty="0"/>
              <a:t>Let’s implement a virtual pinhole camera</a:t>
            </a:r>
          </a:p>
        </p:txBody>
      </p:sp>
      <p:pic>
        <p:nvPicPr>
          <p:cNvPr id="4" name="Picture 3" descr="Chapter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99" y="2355630"/>
            <a:ext cx="326571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Pinhole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58" y="2252913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the following parameters</a:t>
            </a:r>
          </a:p>
          <a:p>
            <a:r>
              <a:rPr lang="en-US" dirty="0" err="1"/>
              <a:t>eyepoint</a:t>
            </a:r>
            <a:endParaRPr lang="en-US" dirty="0"/>
          </a:p>
          <a:p>
            <a:r>
              <a:rPr lang="en-US" dirty="0"/>
              <a:t>view direction</a:t>
            </a:r>
          </a:p>
          <a:p>
            <a:r>
              <a:rPr lang="en-US" dirty="0"/>
              <a:t>orientation around the view direction</a:t>
            </a:r>
          </a:p>
          <a:p>
            <a:r>
              <a:rPr lang="en-US" dirty="0"/>
              <a:t>distance to the view plane</a:t>
            </a:r>
          </a:p>
          <a:p>
            <a:endParaRPr lang="en-US" dirty="0"/>
          </a:p>
        </p:txBody>
      </p:sp>
      <p:pic>
        <p:nvPicPr>
          <p:cNvPr id="4" name="Picture 3" descr="Figure09.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81" y="4072112"/>
            <a:ext cx="4659045" cy="21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56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 with a Real Pinhole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799" y="2273070"/>
            <a:ext cx="7610476" cy="3670767"/>
          </a:xfrm>
        </p:spPr>
        <p:txBody>
          <a:bodyPr/>
          <a:lstStyle/>
          <a:p>
            <a:r>
              <a:rPr lang="en-US" dirty="0"/>
              <a:t>What is the difference? What is the effect?</a:t>
            </a:r>
          </a:p>
        </p:txBody>
      </p:sp>
      <p:pic>
        <p:nvPicPr>
          <p:cNvPr id="4" name="Picture 3" descr="Figure09.0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05" y="3416789"/>
            <a:ext cx="6502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5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up a Viewing Coordinate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94191"/>
            <a:ext cx="7610476" cy="3670767"/>
          </a:xfrm>
        </p:spPr>
        <p:txBody>
          <a:bodyPr/>
          <a:lstStyle/>
          <a:p>
            <a:r>
              <a:rPr lang="en-US" dirty="0"/>
              <a:t>We need to find ray directions through the view plane</a:t>
            </a:r>
          </a:p>
          <a:p>
            <a:r>
              <a:rPr lang="en-US" dirty="0"/>
              <a:t>We’ll look at the </a:t>
            </a:r>
            <a:r>
              <a:rPr lang="en-US" dirty="0" err="1"/>
              <a:t>viewplane</a:t>
            </a:r>
            <a:r>
              <a:rPr lang="en-US" dirty="0"/>
              <a:t> from a frame</a:t>
            </a:r>
          </a:p>
          <a:p>
            <a:pPr lvl="1"/>
            <a:r>
              <a:rPr lang="en-US" dirty="0"/>
              <a:t>Based at the </a:t>
            </a:r>
            <a:r>
              <a:rPr lang="en-US" dirty="0" err="1"/>
              <a:t>eyepoint</a:t>
            </a:r>
            <a:endParaRPr lang="en-US" dirty="0"/>
          </a:p>
          <a:p>
            <a:pPr lvl="1"/>
            <a:r>
              <a:rPr lang="en-US" dirty="0"/>
              <a:t>Defined by the viewing parameters</a:t>
            </a:r>
          </a:p>
          <a:p>
            <a:pPr lvl="2"/>
            <a:r>
              <a:rPr lang="en-US" dirty="0"/>
              <a:t>eye point </a:t>
            </a:r>
            <a:r>
              <a:rPr lang="en-US" b="1" i="1" dirty="0"/>
              <a:t>e</a:t>
            </a:r>
          </a:p>
          <a:p>
            <a:pPr lvl="2"/>
            <a:r>
              <a:rPr lang="en-US" dirty="0"/>
              <a:t>look-at point </a:t>
            </a:r>
            <a:r>
              <a:rPr lang="en-US" b="1" i="1" dirty="0"/>
              <a:t>l</a:t>
            </a:r>
          </a:p>
          <a:p>
            <a:pPr lvl="2"/>
            <a:r>
              <a:rPr lang="en-US" dirty="0"/>
              <a:t>up vector </a:t>
            </a:r>
            <a:r>
              <a:rPr lang="en-US" b="1" i="1" dirty="0"/>
              <a:t>up</a:t>
            </a:r>
          </a:p>
          <a:p>
            <a:pPr lvl="2"/>
            <a:r>
              <a:rPr lang="en-US" dirty="0"/>
              <a:t>view plane distance </a:t>
            </a:r>
            <a:r>
              <a:rPr lang="en-US" i="1" dirty="0"/>
              <a:t>d</a:t>
            </a:r>
          </a:p>
          <a:p>
            <a:r>
              <a:rPr lang="en-US" i="1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i="1" dirty="0" err="1"/>
              <a:t>,y</a:t>
            </a:r>
            <a:r>
              <a:rPr lang="en-US" i="1" baseline="-25000" dirty="0" err="1"/>
              <a:t>v</a:t>
            </a:r>
            <a:r>
              <a:rPr lang="en-US" i="1" dirty="0" err="1"/>
              <a:t>,z</a:t>
            </a:r>
            <a:r>
              <a:rPr lang="en-US" i="1" baseline="-25000" dirty="0" err="1"/>
              <a:t>v</a:t>
            </a:r>
            <a:r>
              <a:rPr lang="en-US" i="1" dirty="0"/>
              <a:t>) </a:t>
            </a:r>
            <a:r>
              <a:rPr lang="en-US" dirty="0"/>
              <a:t>are points in this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4" name="Picture 3" descr="Figure09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23" y="3890063"/>
            <a:ext cx="5067090" cy="2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4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ONB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6" y="2232758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ONB= orthonormal basis</a:t>
            </a:r>
          </a:p>
        </p:txBody>
      </p:sp>
      <p:pic>
        <p:nvPicPr>
          <p:cNvPr id="4" name="Picture 3" descr="Figure09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31" y="2378380"/>
            <a:ext cx="4146152" cy="1662114"/>
          </a:xfrm>
          <a:prstGeom prst="rect">
            <a:avLst/>
          </a:prstGeom>
        </p:spPr>
      </p:pic>
      <p:pic>
        <p:nvPicPr>
          <p:cNvPr id="5" name="Picture 4" descr="Figure09.0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48" y="4584700"/>
            <a:ext cx="4108735" cy="1855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C91B3C-8775-4983-9209-9B3DC8DE9E90}"/>
                  </a:ext>
                </a:extLst>
              </p:cNvPr>
              <p:cNvSpPr txBox="1"/>
              <p:nvPr/>
            </p:nvSpPr>
            <p:spPr>
              <a:xfrm>
                <a:off x="753342" y="2748395"/>
                <a:ext cx="2883476" cy="3895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algn="just"/>
                <a:endParaRPr lang="en-US" sz="28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𝒖𝒑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br>
                  <a:rPr lang="en-US" sz="2800" dirty="0"/>
                </a:br>
                <a:endParaRPr lang="en-US" sz="2800" dirty="0"/>
              </a:p>
              <a:p>
                <a:pPr algn="just"/>
                <a:br>
                  <a:rPr lang="en-US" sz="28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 dirty="0"/>
              </a:p>
              <a:p>
                <a:pPr algn="just"/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C91B3C-8775-4983-9209-9B3DC8DE9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42" y="2748395"/>
                <a:ext cx="2883476" cy="38953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604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Ray Calculation</a:t>
            </a:r>
          </a:p>
        </p:txBody>
      </p:sp>
      <p:pic>
        <p:nvPicPr>
          <p:cNvPr id="4" name="Content Placeholder 3" descr="Figure09.0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10556" r="23905" b="5433"/>
          <a:stretch/>
        </p:blipFill>
        <p:spPr>
          <a:xfrm>
            <a:off x="0" y="2915442"/>
            <a:ext cx="3769476" cy="308383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72865" y="2248378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Direction </a:t>
            </a:r>
            <a:r>
              <a:rPr lang="en-US" b="1" dirty="0"/>
              <a:t>u</a:t>
            </a:r>
            <a:r>
              <a:rPr lang="en-US" dirty="0"/>
              <a:t> is parallel to pixel rows</a:t>
            </a:r>
          </a:p>
          <a:p>
            <a:r>
              <a:rPr lang="en-US" dirty="0"/>
              <a:t>Direction </a:t>
            </a:r>
            <a:r>
              <a:rPr lang="en-US" b="1" dirty="0"/>
              <a:t>v</a:t>
            </a:r>
            <a:r>
              <a:rPr lang="en-US" dirty="0"/>
              <a:t> is parallel to pixel columns</a:t>
            </a:r>
          </a:p>
          <a:p>
            <a:r>
              <a:rPr lang="en-US" dirty="0"/>
              <a:t>Compute x</a:t>
            </a:r>
            <a:r>
              <a:rPr lang="en-US" baseline="-25000" dirty="0"/>
              <a:t>v</a:t>
            </a:r>
            <a:r>
              <a:rPr lang="en-US" dirty="0"/>
              <a:t> and </a:t>
            </a:r>
            <a:r>
              <a:rPr lang="en-US" dirty="0" err="1"/>
              <a:t>y</a:t>
            </a:r>
            <a:r>
              <a:rPr lang="en-US" baseline="-25000" dirty="0" err="1"/>
              <a:t>v</a:t>
            </a:r>
            <a:r>
              <a:rPr lang="en-US" dirty="0"/>
              <a:t> cords of a </a:t>
            </a:r>
            <a:br>
              <a:rPr lang="en-US" dirty="0"/>
            </a:br>
            <a:r>
              <a:rPr lang="en-US" dirty="0"/>
              <a:t>point in a pixel on the </a:t>
            </a:r>
            <a:r>
              <a:rPr lang="en-US" dirty="0" err="1"/>
              <a:t>viewplane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r>
              <a:rPr lang="en-US" dirty="0"/>
              <a:t>x</a:t>
            </a:r>
            <a:r>
              <a:rPr lang="en-US" i="1" baseline="-25000" dirty="0"/>
              <a:t>v</a:t>
            </a:r>
            <a:r>
              <a:rPr lang="en-US" dirty="0"/>
              <a:t>= s(c - </a:t>
            </a:r>
            <a:r>
              <a:rPr lang="en-US" dirty="0" err="1"/>
              <a:t>h</a:t>
            </a:r>
            <a:r>
              <a:rPr lang="en-US" baseline="-25000" dirty="0" err="1"/>
              <a:t>res</a:t>
            </a:r>
            <a:r>
              <a:rPr lang="en-US" dirty="0"/>
              <a:t>/2 + </a:t>
            </a:r>
            <a:r>
              <a:rPr lang="en-US" dirty="0" err="1"/>
              <a:t>p</a:t>
            </a:r>
            <a:r>
              <a:rPr lang="en-US" baseline="-25000" dirty="0" err="1"/>
              <a:t>x</a:t>
            </a:r>
            <a:r>
              <a:rPr lang="en-US" dirty="0"/>
              <a:t>)</a:t>
            </a:r>
          </a:p>
          <a:p>
            <a:r>
              <a:rPr lang="en-US" dirty="0" err="1"/>
              <a:t>y</a:t>
            </a:r>
            <a:r>
              <a:rPr lang="en-US" baseline="-25000" dirty="0" err="1"/>
              <a:t>v</a:t>
            </a:r>
            <a:r>
              <a:rPr lang="en-US" dirty="0"/>
              <a:t>= s(r - </a:t>
            </a:r>
            <a:r>
              <a:rPr lang="en-US" dirty="0" err="1"/>
              <a:t>v</a:t>
            </a:r>
            <a:r>
              <a:rPr lang="en-US" baseline="-25000" dirty="0" err="1"/>
              <a:t>res</a:t>
            </a:r>
            <a:r>
              <a:rPr lang="en-US" dirty="0"/>
              <a:t>/2 + </a:t>
            </a:r>
            <a:r>
              <a:rPr lang="en-US" dirty="0" err="1"/>
              <a:t>p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are </a:t>
            </a:r>
            <a:r>
              <a:rPr lang="en-US" dirty="0" err="1"/>
              <a:t>p</a:t>
            </a:r>
            <a:r>
              <a:rPr lang="en-US" baseline="-25000" dirty="0" err="1"/>
              <a:t>x</a:t>
            </a:r>
            <a:r>
              <a:rPr lang="en-US" dirty="0"/>
              <a:t> and </a:t>
            </a:r>
            <a:r>
              <a:rPr lang="en-US" dirty="0" err="1"/>
              <a:t>p</a:t>
            </a:r>
            <a:r>
              <a:rPr lang="en-US" baseline="-25000" dirty="0" err="1"/>
              <a:t>y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11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Ray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</a:t>
            </a:r>
            <a:r>
              <a:rPr lang="en-US" i="1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i="1" dirty="0" err="1"/>
              <a:t>,y</a:t>
            </a:r>
            <a:r>
              <a:rPr lang="en-US" i="1" baseline="-25000" dirty="0" err="1"/>
              <a:t>v</a:t>
            </a:r>
            <a:r>
              <a:rPr lang="en-US" i="1" dirty="0"/>
              <a:t>)  </a:t>
            </a:r>
            <a:r>
              <a:rPr lang="en-US" dirty="0"/>
              <a:t>in view coordinates</a:t>
            </a:r>
          </a:p>
          <a:p>
            <a:r>
              <a:rPr lang="en-US" dirty="0"/>
              <a:t>What is the view coordinate in the </a:t>
            </a:r>
            <a:r>
              <a:rPr lang="en-US" b="1" i="1" dirty="0"/>
              <a:t>w</a:t>
            </a:r>
            <a:r>
              <a:rPr lang="en-US" dirty="0"/>
              <a:t> direction?</a:t>
            </a:r>
          </a:p>
          <a:p>
            <a:r>
              <a:rPr lang="en-US" dirty="0"/>
              <a:t>What is the direction vector in world coordinates?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44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Ray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have </a:t>
            </a:r>
            <a:r>
              <a:rPr lang="en-US" i="1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i="1" dirty="0" err="1"/>
              <a:t>,y</a:t>
            </a:r>
            <a:r>
              <a:rPr lang="en-US" i="1" baseline="-25000" dirty="0" err="1"/>
              <a:t>v</a:t>
            </a:r>
            <a:r>
              <a:rPr lang="en-US" i="1" dirty="0"/>
              <a:t>)  </a:t>
            </a:r>
            <a:r>
              <a:rPr lang="en-US" dirty="0"/>
              <a:t>in view coordinates</a:t>
            </a:r>
          </a:p>
          <a:p>
            <a:r>
              <a:rPr lang="en-US" dirty="0"/>
              <a:t>What is the view coordinate in the </a:t>
            </a:r>
            <a:r>
              <a:rPr lang="en-US" b="1" i="1" dirty="0"/>
              <a:t>w</a:t>
            </a:r>
            <a:r>
              <a:rPr lang="en-US" dirty="0"/>
              <a:t> direction?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are looking down </a:t>
            </a:r>
            <a:r>
              <a:rPr lang="en-US" b="1" dirty="0"/>
              <a:t>–w</a:t>
            </a:r>
            <a:r>
              <a:rPr lang="en-US" dirty="0"/>
              <a:t> axis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viewplane</a:t>
            </a:r>
            <a:r>
              <a:rPr lang="en-US" dirty="0"/>
              <a:t> is d units from the eye</a:t>
            </a:r>
            <a:br>
              <a:rPr lang="en-US" dirty="0"/>
            </a:br>
            <a:r>
              <a:rPr lang="en-US" dirty="0"/>
              <a:t>So </a:t>
            </a:r>
            <a:r>
              <a:rPr lang="en-US" dirty="0" err="1"/>
              <a:t>z</a:t>
            </a:r>
            <a:r>
              <a:rPr lang="en-US" baseline="-25000" dirty="0" err="1"/>
              <a:t>v</a:t>
            </a:r>
            <a:r>
              <a:rPr lang="en-US" dirty="0"/>
              <a:t>=-d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direction vector in world coordinates?</a:t>
            </a:r>
          </a:p>
          <a:p>
            <a:pPr lvl="1"/>
            <a:r>
              <a:rPr lang="en-US" dirty="0" err="1"/>
              <a:t>eyepoint</a:t>
            </a:r>
            <a:r>
              <a:rPr lang="en-US" dirty="0"/>
              <a:t> is origin, so </a:t>
            </a:r>
            <a:r>
              <a:rPr lang="en-US" b="1" i="1" dirty="0"/>
              <a:t>d</a:t>
            </a:r>
            <a:r>
              <a:rPr lang="en-US" b="1" i="1" baseline="-25000" dirty="0"/>
              <a:t>v</a:t>
            </a:r>
            <a:r>
              <a:rPr lang="en-US" i="1" dirty="0"/>
              <a:t>=(x</a:t>
            </a:r>
            <a:r>
              <a:rPr lang="en-US" i="1" baseline="-25000" dirty="0"/>
              <a:t>v</a:t>
            </a:r>
            <a:r>
              <a:rPr lang="en-US" i="1" dirty="0"/>
              <a:t>-0,y</a:t>
            </a:r>
            <a:r>
              <a:rPr lang="en-US" i="1" baseline="-25000" dirty="0"/>
              <a:t>v</a:t>
            </a:r>
            <a:r>
              <a:rPr lang="en-US" i="1" dirty="0"/>
              <a:t>-0,-d-0)</a:t>
            </a:r>
          </a:p>
          <a:p>
            <a:pPr lvl="1"/>
            <a:r>
              <a:rPr lang="en-US" b="1" i="1" dirty="0" err="1"/>
              <a:t>u,v,w</a:t>
            </a:r>
            <a:r>
              <a:rPr lang="en-US" b="1" i="1" dirty="0"/>
              <a:t> </a:t>
            </a:r>
            <a:r>
              <a:rPr lang="en-US" dirty="0"/>
              <a:t>are in world coordinates</a:t>
            </a:r>
          </a:p>
          <a:p>
            <a:pPr lvl="1"/>
            <a:r>
              <a:rPr lang="en-US" dirty="0"/>
              <a:t>we have </a:t>
            </a:r>
            <a:r>
              <a:rPr lang="en-US" b="1" i="1" dirty="0"/>
              <a:t>d</a:t>
            </a:r>
            <a:r>
              <a:rPr lang="en-US" i="1" dirty="0"/>
              <a:t> = 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b="1" i="1" dirty="0" err="1"/>
              <a:t>u</a:t>
            </a:r>
            <a:r>
              <a:rPr lang="en-US" i="1" dirty="0" err="1"/>
              <a:t>+y</a:t>
            </a:r>
            <a:r>
              <a:rPr lang="en-US" i="1" baseline="-25000" dirty="0" err="1"/>
              <a:t>v</a:t>
            </a:r>
            <a:r>
              <a:rPr lang="en-US" b="1" i="1" dirty="0" err="1"/>
              <a:t>v</a:t>
            </a:r>
            <a:r>
              <a:rPr lang="en-US" i="1" dirty="0" err="1"/>
              <a:t>-d</a:t>
            </a:r>
            <a:r>
              <a:rPr lang="en-US" b="1" i="1" dirty="0" err="1"/>
              <a:t>w</a:t>
            </a:r>
            <a:br>
              <a:rPr lang="en-US" b="1" i="1" dirty="0"/>
            </a:br>
            <a:endParaRPr lang="en-US" b="1" i="1" dirty="0"/>
          </a:p>
          <a:p>
            <a:pPr marL="0" indent="0">
              <a:buNone/>
            </a:pPr>
            <a:r>
              <a:rPr lang="en-US" dirty="0"/>
              <a:t>…need to normalize </a:t>
            </a:r>
            <a:r>
              <a:rPr lang="en-US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9759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670767"/>
          </a:xfrm>
        </p:spPr>
        <p:txBody>
          <a:bodyPr/>
          <a:lstStyle/>
          <a:p>
            <a:r>
              <a:rPr lang="en-US" dirty="0"/>
              <a:t>A projection (for CG): transforms 3D points in space into 2D points on a </a:t>
            </a:r>
            <a:r>
              <a:rPr lang="en-US" i="1" dirty="0"/>
              <a:t>view plane</a:t>
            </a:r>
          </a:p>
          <a:p>
            <a:r>
              <a:rPr lang="en-US" dirty="0"/>
              <a:t>Points are transformed along straight lines called </a:t>
            </a:r>
            <a:r>
              <a:rPr lang="en-US" i="1" dirty="0"/>
              <a:t>projectors</a:t>
            </a:r>
          </a:p>
          <a:p>
            <a:r>
              <a:rPr lang="en-US" dirty="0"/>
              <a:t>In perspective projection, they converge to a point called the </a:t>
            </a:r>
            <a:r>
              <a:rPr lang="en-US" i="1" dirty="0"/>
              <a:t>center of projection</a:t>
            </a:r>
          </a:p>
        </p:txBody>
      </p:sp>
      <p:pic>
        <p:nvPicPr>
          <p:cNvPr id="4" name="Picture 3" descr="Figure08.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53" y="4530464"/>
            <a:ext cx="5035986" cy="19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 descr="Figure09.09(a)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1" r="-2691"/>
          <a:stretch/>
        </p:blipFill>
        <p:spPr>
          <a:xfrm>
            <a:off x="0" y="2192448"/>
            <a:ext cx="4164049" cy="3810000"/>
          </a:xfrm>
        </p:spPr>
      </p:pic>
      <p:pic>
        <p:nvPicPr>
          <p:cNvPr id="5" name="Picture 4" descr="Figure09.09(c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35" y="219244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72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viewing system, there are pathological parameter values that can break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does this happen for the parameters we have described?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3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670767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i="1" dirty="0"/>
              <a:t> view volume </a:t>
            </a:r>
            <a:r>
              <a:rPr lang="en-US" dirty="0"/>
              <a:t>is an infinite 4-sided pyramid</a:t>
            </a:r>
          </a:p>
          <a:p>
            <a:r>
              <a:rPr lang="en-US" dirty="0"/>
              <a:t>Corners of the viewport define the sides of the pyramid</a:t>
            </a:r>
          </a:p>
          <a:p>
            <a:r>
              <a:rPr lang="en-US" dirty="0"/>
              <a:t>Apex is at the </a:t>
            </a:r>
            <a:r>
              <a:rPr lang="en-US" dirty="0" err="1"/>
              <a:t>CoP</a:t>
            </a:r>
            <a:r>
              <a:rPr lang="en-US" dirty="0"/>
              <a:t> (center of projection)</a:t>
            </a:r>
          </a:p>
        </p:txBody>
      </p:sp>
      <p:pic>
        <p:nvPicPr>
          <p:cNvPr id="4" name="Picture 3" descr="Figure08.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1" y="3808740"/>
            <a:ext cx="5765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454471"/>
            <a:ext cx="8913813" cy="3670767"/>
          </a:xfrm>
        </p:spPr>
        <p:txBody>
          <a:bodyPr/>
          <a:lstStyle/>
          <a:p>
            <a:r>
              <a:rPr lang="en-US" dirty="0"/>
              <a:t>In a general perspective viewing system the following are arbitrary:</a:t>
            </a:r>
          </a:p>
          <a:p>
            <a:pPr lvl="1"/>
            <a:r>
              <a:rPr lang="en-US" dirty="0"/>
              <a:t>location of </a:t>
            </a:r>
            <a:r>
              <a:rPr lang="en-US" dirty="0" err="1"/>
              <a:t>CoP</a:t>
            </a:r>
            <a:endParaRPr lang="en-US" dirty="0"/>
          </a:p>
          <a:p>
            <a:pPr lvl="1"/>
            <a:r>
              <a:rPr lang="en-US" dirty="0"/>
              <a:t>location of the view plane</a:t>
            </a:r>
          </a:p>
          <a:p>
            <a:pPr lvl="1"/>
            <a:r>
              <a:rPr lang="en-US" dirty="0"/>
              <a:t>orientation of the  view plane</a:t>
            </a:r>
          </a:p>
          <a:p>
            <a:r>
              <a:rPr lang="en-US" dirty="0"/>
              <a:t>We’ll use a special case:</a:t>
            </a:r>
          </a:p>
          <a:p>
            <a:pPr lvl="1"/>
            <a:r>
              <a:rPr lang="en-US" dirty="0"/>
              <a:t>center of projection and center of the viewport define view direction</a:t>
            </a:r>
          </a:p>
          <a:p>
            <a:pPr lvl="1"/>
            <a:r>
              <a:rPr lang="en-US" dirty="0"/>
              <a:t>view plane is perpendicular to this view direction</a:t>
            </a:r>
          </a:p>
        </p:txBody>
      </p:sp>
    </p:spTree>
    <p:extLst>
      <p:ext uri="{BB962C8B-B14F-4D97-AF65-F5344CB8AC3E}">
        <p14:creationId xmlns:p14="http://schemas.microsoft.com/office/powerpoint/2010/main" val="291549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need to do clipping? </a:t>
            </a:r>
          </a:p>
          <a:p>
            <a:r>
              <a:rPr lang="en-US" dirty="0"/>
              <a:t>Field of view is the angle subtended at the </a:t>
            </a:r>
            <a:r>
              <a:rPr lang="en-US" dirty="0" err="1"/>
              <a:t>CoP</a:t>
            </a:r>
            <a:r>
              <a:rPr lang="en-US" dirty="0"/>
              <a:t> by the bottom and top of the viewport</a:t>
            </a:r>
          </a:p>
        </p:txBody>
      </p:sp>
      <p:pic>
        <p:nvPicPr>
          <p:cNvPr id="4" name="Picture 3" descr="Figure08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4229100"/>
            <a:ext cx="5765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9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the Perspective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91" y="2595562"/>
            <a:ext cx="8483009" cy="3670767"/>
          </a:xfrm>
        </p:spPr>
        <p:txBody>
          <a:bodyPr/>
          <a:lstStyle/>
          <a:p>
            <a:r>
              <a:rPr lang="en-US" dirty="0"/>
              <a:t>The projection of an object gets smaller as the object gets farther away from the </a:t>
            </a:r>
            <a:r>
              <a:rPr lang="en-US" dirty="0" err="1"/>
              <a:t>CoP</a:t>
            </a:r>
            <a:endParaRPr lang="en-US" dirty="0"/>
          </a:p>
          <a:p>
            <a:r>
              <a:rPr lang="en-US" dirty="0"/>
              <a:t>The perspective projection preserves straight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Figure08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8" y="3739598"/>
            <a:ext cx="5765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the Perspective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234034"/>
          </a:xfrm>
        </p:spPr>
        <p:txBody>
          <a:bodyPr/>
          <a:lstStyle/>
          <a:p>
            <a:r>
              <a:rPr lang="en-US" dirty="0"/>
              <a:t>Foreshortening: the size of an object's dimensions along the line of sight appear relatively shorter than dimensions across the line of sight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33" y="3492402"/>
            <a:ext cx="3407424" cy="286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364" y="4393957"/>
            <a:ext cx="4474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Andrea Mantegna, </a:t>
            </a:r>
            <a:br>
              <a:rPr lang="en-US" dirty="0"/>
            </a:br>
            <a:r>
              <a:rPr lang="en-US" dirty="0"/>
              <a:t>The Lamentation over the Dead Christ</a:t>
            </a:r>
          </a:p>
          <a:p>
            <a:r>
              <a:rPr lang="en-US" dirty="0"/>
              <a:t>1480</a:t>
            </a:r>
          </a:p>
        </p:txBody>
      </p:sp>
    </p:spTree>
    <p:extLst>
      <p:ext uri="{BB962C8B-B14F-4D97-AF65-F5344CB8AC3E}">
        <p14:creationId xmlns:p14="http://schemas.microsoft.com/office/powerpoint/2010/main" val="425058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the Perspective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91" y="2252914"/>
            <a:ext cx="8483009" cy="3670767"/>
          </a:xfrm>
        </p:spPr>
        <p:txBody>
          <a:bodyPr/>
          <a:lstStyle/>
          <a:p>
            <a:r>
              <a:rPr lang="en-US" b="1" dirty="0"/>
              <a:t>When they are parallel to the view plane</a:t>
            </a:r>
            <a:r>
              <a:rPr lang="en-US" dirty="0"/>
              <a:t>, the projection preserves parallel lines </a:t>
            </a:r>
          </a:p>
          <a:p>
            <a:r>
              <a:rPr lang="en-US" dirty="0"/>
              <a:t> </a:t>
            </a:r>
            <a:r>
              <a:rPr lang="en-US" b="1" dirty="0"/>
              <a:t>When they are NOT parallel to the view plane</a:t>
            </a:r>
            <a:r>
              <a:rPr lang="en-US" dirty="0"/>
              <a:t>, parallel lines converge to a vanishing point on the view plane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igure08.0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94" y="3967881"/>
            <a:ext cx="576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44466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42516</TotalTime>
  <Words>840</Words>
  <Application>Microsoft Office PowerPoint</Application>
  <PresentationFormat>On-screen Show (4:3)</PresentationFormat>
  <Paragraphs>143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Cambria Math</vt:lpstr>
      <vt:lpstr>Century Gothic</vt:lpstr>
      <vt:lpstr>Wingdings 2</vt:lpstr>
      <vt:lpstr>DAK1</vt:lpstr>
      <vt:lpstr>CS 419: Production Rendering   Viewing</vt:lpstr>
      <vt:lpstr>Perspective Viewing</vt:lpstr>
      <vt:lpstr>Definitions</vt:lpstr>
      <vt:lpstr>Definitions</vt:lpstr>
      <vt:lpstr>Definitions</vt:lpstr>
      <vt:lpstr>Definitions</vt:lpstr>
      <vt:lpstr>Properties of the Perspective Projection</vt:lpstr>
      <vt:lpstr>Properties of the Perspective Projection</vt:lpstr>
      <vt:lpstr>Properties of the Perspective Projection</vt:lpstr>
      <vt:lpstr>The Horizon and Vanishing Points</vt:lpstr>
      <vt:lpstr>2-Point Perspective</vt:lpstr>
      <vt:lpstr>3-Point Perspective</vt:lpstr>
      <vt:lpstr>Axis-Aligned Perspective Viewing</vt:lpstr>
      <vt:lpstr>Axis-Aligned Perspective Viewing</vt:lpstr>
      <vt:lpstr>Perspective Effects</vt:lpstr>
      <vt:lpstr>Perspective Effects</vt:lpstr>
      <vt:lpstr>Perspective Effects</vt:lpstr>
      <vt:lpstr>Perspective Effects</vt:lpstr>
      <vt:lpstr>Perspective Distortion</vt:lpstr>
      <vt:lpstr>Perspective Distortion</vt:lpstr>
      <vt:lpstr>Some questions</vt:lpstr>
      <vt:lpstr>Viewing</vt:lpstr>
      <vt:lpstr>Virtual Pinhole Camera</vt:lpstr>
      <vt:lpstr>Compare with a Real Pinhole Camera</vt:lpstr>
      <vt:lpstr>Setting up a Viewing Coordinate System</vt:lpstr>
      <vt:lpstr>Computing the ONB</vt:lpstr>
      <vt:lpstr>Primary Ray Calculation</vt:lpstr>
      <vt:lpstr>Primary Ray Direction</vt:lpstr>
      <vt:lpstr>Primary Ray Direction</vt:lpstr>
      <vt:lpstr>Example</vt:lpstr>
      <vt:lpstr>Singularity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197</cp:revision>
  <dcterms:created xsi:type="dcterms:W3CDTF">2012-04-01T22:10:48Z</dcterms:created>
  <dcterms:modified xsi:type="dcterms:W3CDTF">2018-09-11T21:30:00Z</dcterms:modified>
</cp:coreProperties>
</file>